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93" r:id="rId4"/>
    <p:sldId id="308" r:id="rId5"/>
    <p:sldId id="307" r:id="rId6"/>
    <p:sldId id="311" r:id="rId7"/>
    <p:sldId id="310" r:id="rId8"/>
    <p:sldId id="342" r:id="rId9"/>
    <p:sldId id="309" r:id="rId10"/>
    <p:sldId id="332" r:id="rId11"/>
    <p:sldId id="333" r:id="rId12"/>
    <p:sldId id="334" r:id="rId13"/>
    <p:sldId id="320" r:id="rId14"/>
    <p:sldId id="335" r:id="rId15"/>
    <p:sldId id="338" r:id="rId16"/>
    <p:sldId id="336" r:id="rId17"/>
    <p:sldId id="340" r:id="rId18"/>
    <p:sldId id="321" r:id="rId19"/>
    <p:sldId id="341" r:id="rId20"/>
    <p:sldId id="322" r:id="rId2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DDDDDD"/>
    <a:srgbClr val="96969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3" autoAdjust="0"/>
    <p:restoredTop sz="94786" autoAdjust="0"/>
  </p:normalViewPr>
  <p:slideViewPr>
    <p:cSldViewPr>
      <p:cViewPr>
        <p:scale>
          <a:sx n="150" d="100"/>
          <a:sy n="150" d="100"/>
        </p:scale>
        <p:origin x="552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8" rIns="92676" bIns="46338" numCol="1" anchor="t" anchorCtr="0" compatLnSpc="1">
            <a:prstTxWarp prst="textNoShape">
              <a:avLst/>
            </a:prstTxWarp>
          </a:bodyPr>
          <a:lstStyle>
            <a:lvl1pPr defTabSz="9262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092" y="0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8" rIns="92676" bIns="46338" numCol="1" anchor="t" anchorCtr="0" compatLnSpc="1">
            <a:prstTxWarp prst="textNoShape">
              <a:avLst/>
            </a:prstTxWarp>
          </a:bodyPr>
          <a:lstStyle>
            <a:lvl1pPr algn="r" defTabSz="9262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27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8" rIns="92676" bIns="46338" numCol="1" anchor="b" anchorCtr="0" compatLnSpc="1">
            <a:prstTxWarp prst="textNoShape">
              <a:avLst/>
            </a:prstTxWarp>
          </a:bodyPr>
          <a:lstStyle>
            <a:lvl1pPr defTabSz="92624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092" y="8917127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6" tIns="46338" rIns="92676" bIns="46338" numCol="1" anchor="b" anchorCtr="0" compatLnSpc="1">
            <a:prstTxWarp prst="textNoShape">
              <a:avLst/>
            </a:prstTxWarp>
          </a:bodyPr>
          <a:lstStyle>
            <a:lvl1pPr algn="r" defTabSz="926247">
              <a:defRPr sz="1200"/>
            </a:lvl1pPr>
          </a:lstStyle>
          <a:p>
            <a:pPr>
              <a:defRPr/>
            </a:pPr>
            <a:fld id="{F5881467-2ABF-4A30-9D6A-BE55981CA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8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defTabSz="9423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92" y="0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defTabSz="9423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1" y="4460167"/>
            <a:ext cx="5680693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defTabSz="9423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92" y="8917127"/>
            <a:ext cx="3076775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defTabSz="942300">
              <a:defRPr sz="1200"/>
            </a:lvl1pPr>
          </a:lstStyle>
          <a:p>
            <a:pPr>
              <a:defRPr/>
            </a:pPr>
            <a:fld id="{6DC8C6B3-A03B-445D-A0AF-B7804BD5B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271" indent="-28895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802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122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443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E68FCA-E455-4F4D-BF55-350795C7F86C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2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3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4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6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2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271" indent="-28895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802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122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443" indent="-231160" defTabSz="9423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74D20-C035-4530-B597-1431CD487571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C6B3-A03B-445D-A0AF-B7804BD5BA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8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D37602E-654A-4FB8-8CC8-69635B1A2B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55083-7B3E-45AA-A1C0-24471D96C3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7196A-4444-4083-8ED7-C04A6C6844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>
            <a:noAutofit/>
          </a:bodyPr>
          <a:lstStyle>
            <a:lvl1pPr algn="l">
              <a:defRPr sz="6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buFont typeface="Courier New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5AE6DB-1ACF-49E4-BB5C-85B0B52961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AD615C-AA93-46E3-9651-23FEA834F1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A3211-52A4-4924-9579-9891AF9962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57B95-73E0-4951-A10E-5AE5B2FA74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FFA3-3541-4E0D-9700-2048DFD6B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1B2CA6-81C3-489B-81D8-1DF0CC347E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90C349-F91C-438A-B815-11970C2E5D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F3523-4824-4EDF-BB6C-53FC1D270D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1F71C4C-2BE4-4ABA-90B7-668F1D8EEA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82296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457200" y="6553200"/>
            <a:ext cx="82296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20775"/>
            <a:ext cx="8001000" cy="322262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Sensitive are Model Calibration Reports to Input Data Error?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tabLst>
                <a:tab pos="517525" algn="l"/>
                <a:tab pos="1265238" algn="l"/>
              </a:tabLst>
            </a:pPr>
            <a:r>
              <a:rPr lang="en-US" b="1" dirty="0"/>
              <a:t>Craig Gresham, P.E.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517525" algn="l"/>
                <a:tab pos="1265238" algn="l"/>
              </a:tabLst>
            </a:pPr>
            <a:r>
              <a:rPr lang="en-US" dirty="0"/>
              <a:t>Clearbox Forecast Group, PLLC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517525" algn="l"/>
                <a:tab pos="1265238" algn="l"/>
              </a:tabLst>
            </a:pPr>
            <a:r>
              <a:rPr lang="en-US" sz="1800" dirty="0"/>
              <a:t>Wednesday, November 5</a:t>
            </a:r>
            <a:r>
              <a:rPr lang="en-US" sz="1800" baseline="30000" dirty="0"/>
              <a:t>th</a:t>
            </a:r>
            <a:endParaRPr lang="en-US" sz="1800" dirty="0"/>
          </a:p>
          <a:p>
            <a:pPr marL="609600" indent="-609600" eaLnBrk="1" hangingPunct="1">
              <a:lnSpc>
                <a:spcPct val="90000"/>
              </a:lnSpc>
              <a:tabLst>
                <a:tab pos="517525" algn="l"/>
                <a:tab pos="1265238" algn="l"/>
              </a:tabLst>
            </a:pPr>
            <a:r>
              <a:rPr lang="en-US" sz="1800" dirty="0"/>
              <a:t>North Carolina Model Users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4572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R-Squared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8B3DC-07F9-4FAA-AFE9-C718155F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9" y="603385"/>
            <a:ext cx="5282743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2B6E2-6C92-4DFA-AE57-35474616F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429000"/>
            <a:ext cx="3242072" cy="29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368569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RMSE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D3F88-737E-49C5-8849-90555B63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1" y="381000"/>
            <a:ext cx="5631514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AC311-FFBC-47A5-BC69-BD70759F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76600"/>
            <a:ext cx="3548140" cy="31632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4FA91-221B-478A-A286-2BB06B6BACE1}"/>
              </a:ext>
            </a:extLst>
          </p:cNvPr>
          <p:cNvCxnSpPr/>
          <p:nvPr/>
        </p:nvCxnSpPr>
        <p:spPr>
          <a:xfrm>
            <a:off x="5638800" y="5105400"/>
            <a:ext cx="30147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4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Volume vs Counts - Overall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F2DD1-52F1-410E-AB53-612066944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1295400"/>
            <a:ext cx="5509287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9029E8-1D28-43E5-85B4-1228CABFDC26}"/>
              </a:ext>
            </a:extLst>
          </p:cNvPr>
          <p:cNvSpPr txBox="1"/>
          <p:nvPr/>
        </p:nvSpPr>
        <p:spPr>
          <a:xfrm>
            <a:off x="2743200" y="5987534"/>
            <a:ext cx="442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          EMP          IXXI      NETWORK</a:t>
            </a:r>
          </a:p>
        </p:txBody>
      </p:sp>
    </p:spTree>
    <p:extLst>
      <p:ext uri="{BB962C8B-B14F-4D97-AF65-F5344CB8AC3E}">
        <p14:creationId xmlns:p14="http://schemas.microsoft.com/office/powerpoint/2010/main" val="31138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Volume vs Counts - Arterials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0D83F-5F94-4CEA-BF09-FD658016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31" y="1219200"/>
            <a:ext cx="5320569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4CE37-F87B-4D8D-90E6-10584F35CDE2}"/>
              </a:ext>
            </a:extLst>
          </p:cNvPr>
          <p:cNvSpPr txBox="1"/>
          <p:nvPr/>
        </p:nvSpPr>
        <p:spPr>
          <a:xfrm>
            <a:off x="2966150" y="5943600"/>
            <a:ext cx="455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            EMP          IXXI      NETWORK</a:t>
            </a:r>
          </a:p>
        </p:txBody>
      </p:sp>
    </p:spTree>
    <p:extLst>
      <p:ext uri="{BB962C8B-B14F-4D97-AF65-F5344CB8AC3E}">
        <p14:creationId xmlns:p14="http://schemas.microsoft.com/office/powerpoint/2010/main" val="399774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Volume vs Counts – 5,000 – 10,000 vehicles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03ABC-A3BF-49F8-8C02-9A2D96ED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5566130" cy="498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67339-3D5A-409F-A094-96AD234016BC}"/>
              </a:ext>
            </a:extLst>
          </p:cNvPr>
          <p:cNvSpPr txBox="1"/>
          <p:nvPr/>
        </p:nvSpPr>
        <p:spPr>
          <a:xfrm>
            <a:off x="2743200" y="6206160"/>
            <a:ext cx="480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              EMP          IXXI         NETWORK</a:t>
            </a:r>
          </a:p>
        </p:txBody>
      </p:sp>
    </p:spTree>
    <p:extLst>
      <p:ext uri="{BB962C8B-B14F-4D97-AF65-F5344CB8AC3E}">
        <p14:creationId xmlns:p14="http://schemas.microsoft.com/office/powerpoint/2010/main" val="358669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% of Freeways within 10% of 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20474B-E48E-4116-BF64-9D2558015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39" y="1569559"/>
            <a:ext cx="6285521" cy="37188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9854A4-3341-401C-B7FF-B5EB69B25504}"/>
              </a:ext>
            </a:extLst>
          </p:cNvPr>
          <p:cNvCxnSpPr>
            <a:cxnSpLocks/>
          </p:cNvCxnSpPr>
          <p:nvPr/>
        </p:nvCxnSpPr>
        <p:spPr>
          <a:xfrm>
            <a:off x="1981200" y="2209800"/>
            <a:ext cx="411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7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 err="1"/>
              <a:t>Screenline</a:t>
            </a:r>
            <a:r>
              <a:rPr lang="en-US" sz="3200" dirty="0"/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12C35-5C9F-415F-B71A-B6AE4A7A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14" y="1447800"/>
            <a:ext cx="6832643" cy="4114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3B8C84-7FB4-44B7-AE1B-C0807F03FF1E}"/>
              </a:ext>
            </a:extLst>
          </p:cNvPr>
          <p:cNvCxnSpPr>
            <a:cxnSpLocks/>
          </p:cNvCxnSpPr>
          <p:nvPr/>
        </p:nvCxnSpPr>
        <p:spPr>
          <a:xfrm>
            <a:off x="2286000" y="3124200"/>
            <a:ext cx="411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AE41C-E76F-4FC1-A687-1A169B2CAA22}"/>
              </a:ext>
            </a:extLst>
          </p:cNvPr>
          <p:cNvCxnSpPr>
            <a:cxnSpLocks/>
          </p:cNvCxnSpPr>
          <p:nvPr/>
        </p:nvCxnSpPr>
        <p:spPr>
          <a:xfrm>
            <a:off x="2286000" y="3581400"/>
            <a:ext cx="411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7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Cutline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37C4B-8341-4FF7-995A-8D255090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35" y="935520"/>
            <a:ext cx="5566130" cy="498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54A0A-6641-4895-A994-ED6A97796BD8}"/>
              </a:ext>
            </a:extLst>
          </p:cNvPr>
          <p:cNvSpPr txBox="1"/>
          <p:nvPr/>
        </p:nvSpPr>
        <p:spPr>
          <a:xfrm>
            <a:off x="2545094" y="6019800"/>
            <a:ext cx="480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              EMP          IXXI         NETWORK</a:t>
            </a:r>
          </a:p>
        </p:txBody>
      </p:sp>
    </p:spTree>
    <p:extLst>
      <p:ext uri="{BB962C8B-B14F-4D97-AF65-F5344CB8AC3E}">
        <p14:creationId xmlns:p14="http://schemas.microsoft.com/office/powerpoint/2010/main" val="100588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1447800"/>
          </a:xfrm>
        </p:spPr>
        <p:txBody>
          <a:bodyPr/>
          <a:lstStyle/>
          <a:p>
            <a:pPr eaLnBrk="1" hangingPunct="1"/>
            <a:r>
              <a:rPr lang="en-US" sz="3200" dirty="0"/>
              <a:t>Observations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2209800"/>
            <a:ext cx="7772400" cy="3810000"/>
          </a:xfrm>
        </p:spPr>
        <p:txBody>
          <a:bodyPr>
            <a:normAutofit/>
          </a:bodyPr>
          <a:lstStyle/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Aggregate Observations can </a:t>
            </a:r>
            <a:r>
              <a:rPr lang="en-US" u="sng" dirty="0"/>
              <a:t>really</a:t>
            </a:r>
            <a:r>
              <a:rPr lang="en-US" dirty="0"/>
              <a:t> mask errors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RMSE and % of links within a particular count range were most effective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Not much Household Location Sensitivity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Employment Sensitivity – Yes!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Screenlines</a:t>
            </a:r>
            <a:r>
              <a:rPr lang="en-US" dirty="0"/>
              <a:t> and </a:t>
            </a:r>
            <a:r>
              <a:rPr lang="en-US" dirty="0" err="1"/>
              <a:t>Cutlines</a:t>
            </a:r>
            <a:r>
              <a:rPr lang="en-US" dirty="0"/>
              <a:t> more useful as Trip Distribution measures?</a:t>
            </a: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endParaRPr lang="en-US" sz="1000" dirty="0"/>
          </a:p>
          <a:p>
            <a:pPr lvl="1"/>
            <a:endParaRPr lang="en-US" sz="800" dirty="0"/>
          </a:p>
          <a:p>
            <a:pPr lvl="1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831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1447800"/>
          </a:xfrm>
        </p:spPr>
        <p:txBody>
          <a:bodyPr/>
          <a:lstStyle/>
          <a:p>
            <a:pPr eaLnBrk="1" hangingPunct="1"/>
            <a:r>
              <a:rPr lang="en-US" sz="3200" dirty="0"/>
              <a:t>What do you think?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419600"/>
          </a:xfrm>
        </p:spPr>
        <p:txBody>
          <a:bodyPr>
            <a:normAutofit/>
          </a:bodyPr>
          <a:lstStyle/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Are our calibration standards good enough?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Do aggregate calibration measures serve any purpose?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Do we need a more standardized set of calibration parameters?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Other ways to QC input data?</a:t>
            </a:r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endParaRPr lang="en-US" sz="1000" dirty="0"/>
          </a:p>
          <a:p>
            <a:pPr lvl="1"/>
            <a:endParaRPr lang="en-US" sz="800" dirty="0"/>
          </a:p>
          <a:p>
            <a:pPr lvl="1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832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8077200" cy="1470025"/>
          </a:xfrm>
        </p:spPr>
        <p:txBody>
          <a:bodyPr/>
          <a:lstStyle/>
          <a:p>
            <a:pPr eaLnBrk="1" hangingPunct="1"/>
            <a:r>
              <a:rPr lang="en-US" sz="3600" dirty="0"/>
              <a:t>Presentation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05000"/>
            <a:ext cx="7696200" cy="4724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Background</a:t>
            </a: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Typical Calibration Reports</a:t>
            </a: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When Good Data Goes Bad</a:t>
            </a: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Scramble Some Data!</a:t>
            </a: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Results</a:t>
            </a:r>
          </a:p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r>
              <a:rPr lang="en-US" sz="2800" dirty="0"/>
              <a:t>PDHs and a Cookie</a:t>
            </a:r>
          </a:p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endParaRPr lang="en-US" sz="2800" dirty="0"/>
          </a:p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endParaRPr lang="en-US" sz="2800" dirty="0"/>
          </a:p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endParaRPr lang="en-US" sz="2800" dirty="0"/>
          </a:p>
          <a:p>
            <a:pPr marL="609600" indent="-609600" algn="l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517525" algn="l"/>
                <a:tab pos="1265238" algn="l"/>
              </a:tabLst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696200" cy="1447800"/>
          </a:xfrm>
        </p:spPr>
        <p:txBody>
          <a:bodyPr/>
          <a:lstStyle/>
          <a:p>
            <a:pPr eaLnBrk="1" hangingPunct="1"/>
            <a:r>
              <a:rPr lang="en-US" sz="3200" dirty="0"/>
              <a:t>Contact Information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9248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Craig Gresham, P.E.</a:t>
            </a:r>
          </a:p>
          <a:p>
            <a:pPr marL="457200" lvl="1" indent="0">
              <a:buNone/>
            </a:pPr>
            <a:r>
              <a:rPr lang="en-US" dirty="0"/>
              <a:t>Clearbox Forecast Group</a:t>
            </a:r>
          </a:p>
          <a:p>
            <a:pPr marL="457200" lvl="1" indent="0">
              <a:buNone/>
            </a:pPr>
            <a:r>
              <a:rPr lang="en-US" dirty="0"/>
              <a:t>craig@clearboxforecast.com</a:t>
            </a:r>
          </a:p>
          <a:p>
            <a:pPr marL="457200" lvl="1" indent="0">
              <a:buNone/>
            </a:pPr>
            <a:r>
              <a:rPr lang="en-US" dirty="0"/>
              <a:t>919-651-8010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Special Thanks to:</a:t>
            </a:r>
          </a:p>
          <a:p>
            <a:pPr marL="457200" lvl="1" indent="0">
              <a:buNone/>
            </a:pPr>
            <a:endParaRPr lang="en-US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Maverick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Walter White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Diet Mountain Dew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Calendars for Dummies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endParaRPr lang="en-US" sz="1000" dirty="0"/>
          </a:p>
          <a:p>
            <a:pPr lvl="1">
              <a:spcAft>
                <a:spcPts val="1200"/>
              </a:spcAft>
              <a:buFont typeface="+mj-lt"/>
              <a:buAutoNum type="arabicPeriod"/>
            </a:pPr>
            <a:endParaRPr lang="en-US" sz="1000" dirty="0"/>
          </a:p>
          <a:p>
            <a:pPr lvl="1"/>
            <a:endParaRPr lang="en-US" sz="800" dirty="0"/>
          </a:p>
          <a:p>
            <a:pPr lvl="1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94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71600"/>
            <a:ext cx="7467600" cy="1317455"/>
          </a:xfrm>
        </p:spPr>
        <p:txBody>
          <a:bodyPr>
            <a:normAutofit/>
          </a:bodyPr>
          <a:lstStyle/>
          <a:p>
            <a:r>
              <a:rPr lang="en-US" sz="2000" dirty="0"/>
              <a:t>Once upon a time…….</a:t>
            </a:r>
          </a:p>
          <a:p>
            <a:pPr eaLnBrk="1" hangingPunct="1"/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30308-26D4-40DE-8673-B0B6FC5D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27" y="1989477"/>
            <a:ext cx="3803342" cy="2139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64412-4EE3-43D1-9910-385E6B7E4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764132"/>
            <a:ext cx="3613885" cy="236220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624940-3A5D-47D2-B129-635B23992985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1" y="1681418"/>
            <a:ext cx="3613885" cy="131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R-Squared – Awesome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RMSE – Awesome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Model vs Counts – Awesome</a:t>
            </a:r>
          </a:p>
          <a:p>
            <a:pPr fontAlgn="auto">
              <a:spcAft>
                <a:spcPts val="0"/>
              </a:spcAft>
            </a:pPr>
            <a:endParaRPr lang="en-US" sz="1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BACA17-9585-45A8-8EAD-E5F2E6D98ED5}"/>
              </a:ext>
            </a:extLst>
          </p:cNvPr>
          <p:cNvSpPr txBox="1">
            <a:spLocks noChangeArrowheads="1"/>
          </p:cNvSpPr>
          <p:nvPr/>
        </p:nvSpPr>
        <p:spPr>
          <a:xfrm>
            <a:off x="5576658" y="3307211"/>
            <a:ext cx="3295028" cy="11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Joining and copying TAZ data by ArcGIS ID instead of TAZ ID….. Not awesome</a:t>
            </a:r>
          </a:p>
          <a:p>
            <a:pPr fontAlgn="auto">
              <a:spcAft>
                <a:spcPts val="0"/>
              </a:spcAft>
            </a:pPr>
            <a:endParaRPr lang="en-US" sz="1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E18E8CE-CF8E-42A1-8291-08AEDABD288F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0" y="4582287"/>
            <a:ext cx="3295028" cy="1188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So how did the results look good when the input data was NOT in the right TAZs?</a:t>
            </a:r>
          </a:p>
          <a:p>
            <a:pPr fontAlgn="auto">
              <a:spcAft>
                <a:spcPts val="0"/>
              </a:spcAft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2390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Typical Calibration Reports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467600" cy="4953000"/>
          </a:xfrm>
        </p:spPr>
        <p:txBody>
          <a:bodyPr>
            <a:normAutofit/>
          </a:bodyPr>
          <a:lstStyle/>
          <a:p>
            <a:r>
              <a:rPr lang="en-US" sz="1600" dirty="0"/>
              <a:t>Aggregate Data Versus Counts – (Sum of Volumes/Sum of Counts – 1)</a:t>
            </a:r>
          </a:p>
          <a:p>
            <a:pPr lvl="1"/>
            <a:r>
              <a:rPr lang="en-US" sz="1200" dirty="0"/>
              <a:t>Usually presented by volume group and facility type</a:t>
            </a:r>
          </a:p>
          <a:p>
            <a:r>
              <a:rPr lang="en-US" sz="1600" dirty="0"/>
              <a:t>R-Squared (Correlation Coefficient)</a:t>
            </a:r>
          </a:p>
          <a:p>
            <a:r>
              <a:rPr lang="en-US" sz="1600" dirty="0"/>
              <a:t>% Root Mean Squared Error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Screenlines</a:t>
            </a:r>
            <a:r>
              <a:rPr lang="en-US" sz="1600" dirty="0"/>
              <a:t> and </a:t>
            </a:r>
            <a:r>
              <a:rPr lang="en-US" sz="1600" dirty="0" err="1"/>
              <a:t>Cutlines</a:t>
            </a:r>
            <a:r>
              <a:rPr lang="en-US" sz="1600" dirty="0"/>
              <a:t> </a:t>
            </a:r>
          </a:p>
          <a:p>
            <a:r>
              <a:rPr lang="en-US" sz="1600" dirty="0"/>
              <a:t>Scatterplots</a:t>
            </a:r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 eaLnBrk="1" hangingPunct="1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5A8C6-5DC4-4A3C-B2F5-A1F92153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59" y="2199666"/>
            <a:ext cx="3009900" cy="2458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6CA58-1241-4881-9337-26E56067C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15" y="3457065"/>
            <a:ext cx="4097043" cy="24025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My only TDM Joke…..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2B6CE-D435-45CF-A8FC-4071BBB9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717478"/>
            <a:ext cx="1564273" cy="2607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1D46FA-BB79-440C-AF4C-970F7F03D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286000"/>
            <a:ext cx="2133600" cy="157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C29EF-59B2-4A5D-A8C2-AFDD85C29AA1}"/>
              </a:ext>
            </a:extLst>
          </p:cNvPr>
          <p:cNvSpPr txBox="1"/>
          <p:nvPr/>
        </p:nvSpPr>
        <p:spPr>
          <a:xfrm>
            <a:off x="5257800" y="5529371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GOT HIM!!!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89AC3595-2394-41E8-88E6-867FA66C3C5D}"/>
              </a:ext>
            </a:extLst>
          </p:cNvPr>
          <p:cNvSpPr/>
          <p:nvPr/>
        </p:nvSpPr>
        <p:spPr>
          <a:xfrm>
            <a:off x="2209800" y="2476499"/>
            <a:ext cx="914400" cy="1190625"/>
          </a:xfrm>
          <a:prstGeom prst="irregularSeal2">
            <a:avLst/>
          </a:prstGeom>
          <a:solidFill>
            <a:schemeClr val="tx1"/>
          </a:solidFill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64A52A50-1EFB-49F3-8561-730DD0756472}"/>
              </a:ext>
            </a:extLst>
          </p:cNvPr>
          <p:cNvSpPr/>
          <p:nvPr/>
        </p:nvSpPr>
        <p:spPr>
          <a:xfrm>
            <a:off x="5867400" y="2476499"/>
            <a:ext cx="914400" cy="1190625"/>
          </a:xfrm>
          <a:prstGeom prst="irregularSeal2">
            <a:avLst/>
          </a:prstGeom>
          <a:solidFill>
            <a:schemeClr val="tx1"/>
          </a:solidFill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0143"/>
            <a:ext cx="75438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What Happens when Good data goes Bad?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14905" y="1313895"/>
            <a:ext cx="7467600" cy="4419600"/>
          </a:xfrm>
        </p:spPr>
        <p:txBody>
          <a:bodyPr>
            <a:normAutofit/>
          </a:bodyPr>
          <a:lstStyle/>
          <a:p>
            <a:r>
              <a:rPr lang="en-US" sz="2000" dirty="0"/>
              <a:t>Given the reliance on model calibration reports to prove the effectiveness and quality of a TDM</a:t>
            </a:r>
          </a:p>
          <a:p>
            <a:endParaRPr lang="en-US" sz="2000" dirty="0"/>
          </a:p>
          <a:p>
            <a:r>
              <a:rPr lang="en-US" sz="2000" dirty="0"/>
              <a:t>What happens when the input data is bad?  Like, really bad?</a:t>
            </a:r>
          </a:p>
          <a:p>
            <a:endParaRPr lang="en-US" sz="2000" dirty="0"/>
          </a:p>
          <a:p>
            <a:r>
              <a:rPr lang="en-US" sz="2000" dirty="0"/>
              <a:t>Academic Exercise – </a:t>
            </a:r>
          </a:p>
          <a:p>
            <a:pPr lvl="1"/>
            <a:r>
              <a:rPr lang="en-US" sz="1600" dirty="0"/>
              <a:t>Take a calibrated travel demand model</a:t>
            </a:r>
          </a:p>
          <a:p>
            <a:pPr lvl="1"/>
            <a:r>
              <a:rPr lang="en-US" sz="1600" dirty="0"/>
              <a:t>“Scramble” different inputs (keeping same totals)</a:t>
            </a:r>
          </a:p>
          <a:p>
            <a:pPr lvl="1"/>
            <a:r>
              <a:rPr lang="en-US" sz="1600" dirty="0"/>
              <a:t>Rerun the model and calibration reports</a:t>
            </a:r>
          </a:p>
          <a:p>
            <a:pPr lvl="1"/>
            <a:r>
              <a:rPr lang="en-US" sz="1600" dirty="0"/>
              <a:t>See what happens?</a:t>
            </a:r>
          </a:p>
          <a:p>
            <a:pPr lvl="1"/>
            <a:endParaRPr lang="en-US" sz="1600" dirty="0"/>
          </a:p>
          <a:p>
            <a:pPr eaLnBrk="1" hangingPunct="1"/>
            <a:endParaRPr lang="en-US" sz="1000" dirty="0"/>
          </a:p>
          <a:p>
            <a:pPr lvl="1"/>
            <a:endParaRPr lang="en-US" sz="10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800" dirty="0"/>
          </a:p>
          <a:p>
            <a:pPr lvl="1" eaLnBrk="1" hangingPunct="1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C9B96-1839-431B-8158-39EC3ABFC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30638"/>
            <a:ext cx="3962400" cy="2227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Data Scramble….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6106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Household Data		</a:t>
            </a:r>
          </a:p>
          <a:p>
            <a:r>
              <a:rPr lang="en-US" sz="2000" dirty="0"/>
              <a:t>Employment Data</a:t>
            </a:r>
          </a:p>
          <a:p>
            <a:r>
              <a:rPr lang="en-US" sz="2000" dirty="0"/>
              <a:t>Internal-External Data</a:t>
            </a:r>
          </a:p>
          <a:p>
            <a:r>
              <a:rPr lang="en-US" sz="2000" dirty="0"/>
              <a:t>Speed and Facility Type</a:t>
            </a:r>
          </a:p>
          <a:p>
            <a:pPr eaLnBrk="1" hangingPunct="1"/>
            <a:endParaRPr lang="en-US" sz="1000" dirty="0"/>
          </a:p>
          <a:p>
            <a:pPr lvl="1"/>
            <a:endParaRPr lang="en-US" sz="10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Ran TDM 10 times with each assigned to random TAZ/link and ran calibration report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Everything else stayed as calibrated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Overall totals remained constant (households, employees, etc.)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 eaLnBrk="1" hangingPunct="1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8CF22-CABD-4BEC-A8B4-94008705F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rcRect r="23333"/>
          <a:stretch/>
        </p:blipFill>
        <p:spPr>
          <a:xfrm>
            <a:off x="4038600" y="2698962"/>
            <a:ext cx="4491038" cy="18208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35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Data Scramble….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DBFF99-DEB0-4418-8F45-7F4F711A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44" y="2057400"/>
            <a:ext cx="3506145" cy="40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5C4210-F2D4-4E0F-BD16-3E87CDD1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7" y="1905000"/>
            <a:ext cx="3878062" cy="41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8D16BFB-96A2-4523-A6BB-BCC99EA5B4F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421623"/>
            <a:ext cx="7239000" cy="570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Employment Locations                        Facility Type</a:t>
            </a:r>
          </a:p>
        </p:txBody>
      </p:sp>
    </p:spTree>
    <p:extLst>
      <p:ext uri="{BB962C8B-B14F-4D97-AF65-F5344CB8AC3E}">
        <p14:creationId xmlns:p14="http://schemas.microsoft.com/office/powerpoint/2010/main" val="97914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A86C6-5429-4564-93D9-2E18CE1A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7193465" cy="5562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2019-11-05T05:00:00+00:00</Meeting_x0020_Date>
    <Group_x0020_Meeting xmlns="95b28682-a189-41cc-9993-d48032473616">2019 11/05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32C91213-F949-4E8D-8238-1A28CC139FA0}"/>
</file>

<file path=customXml/itemProps2.xml><?xml version="1.0" encoding="utf-8"?>
<ds:datastoreItem xmlns:ds="http://schemas.openxmlformats.org/officeDocument/2006/customXml" ds:itemID="{6071D9EB-5C27-4D36-B785-A7142936BC87}"/>
</file>

<file path=customXml/itemProps3.xml><?xml version="1.0" encoding="utf-8"?>
<ds:datastoreItem xmlns:ds="http://schemas.openxmlformats.org/officeDocument/2006/customXml" ds:itemID="{D9D756A8-C9E2-429B-9B8A-8BB054CF830F}"/>
</file>

<file path=customXml/itemProps4.xml><?xml version="1.0" encoding="utf-8"?>
<ds:datastoreItem xmlns:ds="http://schemas.openxmlformats.org/officeDocument/2006/customXml" ds:itemID="{C966CDDB-A9D6-4E91-BB86-A54393CB66BC}"/>
</file>

<file path=customXml/itemProps5.xml><?xml version="1.0" encoding="utf-8"?>
<ds:datastoreItem xmlns:ds="http://schemas.openxmlformats.org/officeDocument/2006/customXml" ds:itemID="{7083135D-F715-47B9-8811-6975C8E3B3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</TotalTime>
  <Words>409</Words>
  <Application>Microsoft Office PowerPoint</Application>
  <PresentationFormat>On-screen Show (4:3)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Thermal</vt:lpstr>
      <vt:lpstr>How Sensitive are Model Calibration Reports to Input Data Error?</vt:lpstr>
      <vt:lpstr>Presentation Outline</vt:lpstr>
      <vt:lpstr>Background</vt:lpstr>
      <vt:lpstr>Typical Calibration Reports</vt:lpstr>
      <vt:lpstr>My only TDM Joke…..</vt:lpstr>
      <vt:lpstr>What Happens when Good data goes Bad?</vt:lpstr>
      <vt:lpstr>Data Scramble….</vt:lpstr>
      <vt:lpstr>Data Scramble….</vt:lpstr>
      <vt:lpstr>RESULTS</vt:lpstr>
      <vt:lpstr>R-Squared</vt:lpstr>
      <vt:lpstr>RMSE</vt:lpstr>
      <vt:lpstr>Volume vs Counts - Overall</vt:lpstr>
      <vt:lpstr>Volume vs Counts - Arterials</vt:lpstr>
      <vt:lpstr>Volume vs Counts – 5,000 – 10,000 vehicles</vt:lpstr>
      <vt:lpstr>% of Freeways within 10% of Count</vt:lpstr>
      <vt:lpstr>Screenline 1</vt:lpstr>
      <vt:lpstr>Cutline 4</vt:lpstr>
      <vt:lpstr>Observations</vt:lpstr>
      <vt:lpstr>What do you think?</vt:lpstr>
      <vt:lpstr>Contact Information</vt:lpstr>
    </vt:vector>
  </TitlesOfParts>
  <Company>Kimley-Horn and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04-NCMUG_20191105_Present_1_ModelInputSensitivity_GRESHAM_Craig_ClearboxForecast</dc:title>
  <dc:creator>Craig.Gresham</dc:creator>
  <cp:lastModifiedBy>Craig Gresham</cp:lastModifiedBy>
  <cp:revision>176</cp:revision>
  <cp:lastPrinted>2012-05-24T17:35:01Z</cp:lastPrinted>
  <dcterms:created xsi:type="dcterms:W3CDTF">2007-01-02T01:13:27Z</dcterms:created>
  <dcterms:modified xsi:type="dcterms:W3CDTF">2019-11-05T18:44:03Z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14500</vt:r8>
  </property>
</Properties>
</file>